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49e05420f1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49e05420f1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4948d0edf5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4948d0edf5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rgbClr val="58626D"/>
                </a:solidFill>
              </a:rPr>
              <a:t>Transfer: </a:t>
            </a:r>
            <a:r>
              <a:rPr lang="en" sz="1050">
                <a:solidFill>
                  <a:srgbClr val="58626D"/>
                </a:solidFill>
              </a:rPr>
              <a:t>allows the owner to transfer the token to the next mode of transportation</a:t>
            </a:r>
            <a:endParaRPr sz="1050">
              <a:solidFill>
                <a:srgbClr val="58626D"/>
              </a:solidFill>
            </a:endParaRPr>
          </a:p>
          <a:p>
            <a:pPr indent="0" lvl="0" marL="0" rtl="0" algn="l">
              <a:lnSpc>
                <a:spcPct val="115000"/>
              </a:lnSpc>
              <a:spcBef>
                <a:spcPts val="0"/>
              </a:spcBef>
              <a:spcAft>
                <a:spcPts val="0"/>
              </a:spcAft>
              <a:buClr>
                <a:schemeClr val="dk1"/>
              </a:buClr>
              <a:buSzPts val="1100"/>
              <a:buFont typeface="Arial"/>
              <a:buNone/>
            </a:pPr>
            <a:r>
              <a:t/>
            </a:r>
            <a:endParaRPr sz="1050">
              <a:solidFill>
                <a:srgbClr val="58626D"/>
              </a:solidFill>
            </a:endParaRPr>
          </a:p>
          <a:p>
            <a:pPr indent="0" lvl="0" marL="0" rtl="0" algn="l">
              <a:lnSpc>
                <a:spcPct val="115000"/>
              </a:lnSpc>
              <a:spcBef>
                <a:spcPts val="0"/>
              </a:spcBef>
              <a:spcAft>
                <a:spcPts val="0"/>
              </a:spcAft>
              <a:buClr>
                <a:schemeClr val="dk1"/>
              </a:buClr>
              <a:buSzPts val="1100"/>
              <a:buFont typeface="Arial"/>
              <a:buNone/>
            </a:pPr>
            <a:r>
              <a:rPr b="1" lang="en" sz="1050">
                <a:solidFill>
                  <a:srgbClr val="58626D"/>
                </a:solidFill>
              </a:rPr>
              <a:t>Approve</a:t>
            </a:r>
            <a:r>
              <a:rPr lang="en" sz="1050">
                <a:solidFill>
                  <a:srgbClr val="58626D"/>
                </a:solidFill>
              </a:rPr>
              <a:t>: allows current TokenOwner/Mode of transport to approve transfer to the next owner/ mode of transport</a:t>
            </a:r>
            <a:endParaRPr sz="1050">
              <a:solidFill>
                <a:srgbClr val="58626D"/>
              </a:solidFill>
            </a:endParaRPr>
          </a:p>
          <a:p>
            <a:pPr indent="0" lvl="0" marL="0" rtl="0" algn="l">
              <a:lnSpc>
                <a:spcPct val="115000"/>
              </a:lnSpc>
              <a:spcBef>
                <a:spcPts val="0"/>
              </a:spcBef>
              <a:spcAft>
                <a:spcPts val="0"/>
              </a:spcAft>
              <a:buClr>
                <a:schemeClr val="dk1"/>
              </a:buClr>
              <a:buSzPts val="1100"/>
              <a:buFont typeface="Arial"/>
              <a:buNone/>
            </a:pPr>
            <a:r>
              <a:t/>
            </a:r>
            <a:endParaRPr b="1">
              <a:solidFill>
                <a:srgbClr val="58626D"/>
              </a:solidFill>
            </a:endParaRPr>
          </a:p>
          <a:p>
            <a:pPr indent="0" lvl="0" marL="0" rtl="0" algn="l">
              <a:lnSpc>
                <a:spcPct val="115000"/>
              </a:lnSpc>
              <a:spcBef>
                <a:spcPts val="0"/>
              </a:spcBef>
              <a:spcAft>
                <a:spcPts val="0"/>
              </a:spcAft>
              <a:buClr>
                <a:schemeClr val="dk1"/>
              </a:buClr>
              <a:buSzPts val="1100"/>
              <a:buFont typeface="Arial"/>
              <a:buNone/>
            </a:pPr>
            <a:r>
              <a:rPr b="1" lang="en">
                <a:solidFill>
                  <a:srgbClr val="58626D"/>
                </a:solidFill>
              </a:rPr>
              <a:t>balanceOf:</a:t>
            </a:r>
            <a:r>
              <a:rPr lang="en">
                <a:solidFill>
                  <a:srgbClr val="58626D"/>
                </a:solidFill>
              </a:rPr>
              <a:t> Returns number of shipments (tokens) owned by the current token owner</a:t>
            </a:r>
            <a:endParaRPr>
              <a:solidFill>
                <a:srgbClr val="58626D"/>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58626D"/>
              </a:solidFill>
            </a:endParaRPr>
          </a:p>
          <a:p>
            <a:pPr indent="0" lvl="0" marL="0" rtl="0" algn="l">
              <a:lnSpc>
                <a:spcPct val="115000"/>
              </a:lnSpc>
              <a:spcBef>
                <a:spcPts val="0"/>
              </a:spcBef>
              <a:spcAft>
                <a:spcPts val="0"/>
              </a:spcAft>
              <a:buClr>
                <a:schemeClr val="dk1"/>
              </a:buClr>
              <a:buSzPts val="1100"/>
              <a:buFont typeface="Arial"/>
              <a:buNone/>
            </a:pPr>
            <a:r>
              <a:rPr lang="en" sz="1050">
                <a:solidFill>
                  <a:srgbClr val="58626D"/>
                </a:solidFill>
              </a:rPr>
              <a:t>getInsuranccertificatel:  requires approval from insurance company</a:t>
            </a:r>
            <a:endParaRPr>
              <a:solidFill>
                <a:srgbClr val="58626D"/>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49e05424a4_6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49e05424a4_6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46fa76cb0b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46fa76cb0b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49e05424a4_9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49e05424a4_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4948d0edf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4948d0edf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49e05424a4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49e05424a4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49e05424a4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49e05424a4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4948d0edf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4948d0edf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4948d0edf5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4948d0edf5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4948d0edf5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4948d0edf5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4948d0edf5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4948d0edf5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49e05420f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49e05420f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NFTY</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latin typeface="Montserrat"/>
                <a:ea typeface="Montserrat"/>
                <a:cs typeface="Montserrat"/>
                <a:sym typeface="Montserrat"/>
              </a:rPr>
              <a:t>Raj Tolani, Jack Willis, Robert Smith, Kai Huang, Olivia Heitz, Niko Korolog</a:t>
            </a:r>
            <a:endParaRPr>
              <a:latin typeface="Montserrat"/>
              <a:ea typeface="Montserrat"/>
              <a:cs typeface="Montserrat"/>
              <a:sym typeface="Montserrat"/>
            </a:endParaRPr>
          </a:p>
        </p:txBody>
      </p:sp>
      <p:pic>
        <p:nvPicPr>
          <p:cNvPr id="136" name="Google Shape;136;p13"/>
          <p:cNvPicPr preferRelativeResize="0"/>
          <p:nvPr/>
        </p:nvPicPr>
        <p:blipFill>
          <a:blip r:embed="rId3">
            <a:alphaModFix amt="78000"/>
          </a:blip>
          <a:stretch>
            <a:fillRect/>
          </a:stretch>
        </p:blipFill>
        <p:spPr>
          <a:xfrm>
            <a:off x="6079202" y="48775"/>
            <a:ext cx="2959900" cy="13295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registerShipment function</a:t>
            </a:r>
            <a:endParaRPr/>
          </a:p>
        </p:txBody>
      </p:sp>
      <p:sp>
        <p:nvSpPr>
          <p:cNvPr id="196" name="Google Shape;196;p22"/>
          <p:cNvSpPr txBox="1"/>
          <p:nvPr>
            <p:ph idx="1" type="body"/>
          </p:nvPr>
        </p:nvSpPr>
        <p:spPr>
          <a:xfrm>
            <a:off x="311700" y="1434350"/>
            <a:ext cx="2904300" cy="3134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Montserrat"/>
              <a:buChar char="●"/>
            </a:pPr>
            <a:r>
              <a:rPr lang="en" sz="1600">
                <a:latin typeface="Montserrat"/>
                <a:ea typeface="Montserrat"/>
                <a:cs typeface="Montserrat"/>
                <a:sym typeface="Montserrat"/>
              </a:rPr>
              <a:t>Allows shipment creator input shipping details that get registered on the chain</a:t>
            </a:r>
            <a:endParaRPr sz="1600">
              <a:latin typeface="Montserrat"/>
              <a:ea typeface="Montserrat"/>
              <a:cs typeface="Montserrat"/>
              <a:sym typeface="Montserrat"/>
            </a:endParaRPr>
          </a:p>
        </p:txBody>
      </p:sp>
      <p:pic>
        <p:nvPicPr>
          <p:cNvPr id="197" name="Google Shape;197;p22"/>
          <p:cNvPicPr preferRelativeResize="0"/>
          <p:nvPr/>
        </p:nvPicPr>
        <p:blipFill>
          <a:blip r:embed="rId3">
            <a:alphaModFix/>
          </a:blip>
          <a:stretch>
            <a:fillRect/>
          </a:stretch>
        </p:blipFill>
        <p:spPr>
          <a:xfrm>
            <a:off x="3216000" y="1152475"/>
            <a:ext cx="5623201" cy="298056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Key Assumptions</a:t>
            </a:r>
            <a:endParaRPr/>
          </a:p>
        </p:txBody>
      </p:sp>
      <p:sp>
        <p:nvSpPr>
          <p:cNvPr id="203" name="Google Shape;203;p23"/>
          <p:cNvSpPr txBox="1"/>
          <p:nvPr/>
        </p:nvSpPr>
        <p:spPr>
          <a:xfrm>
            <a:off x="1297500" y="1401900"/>
            <a:ext cx="35475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Montserrat"/>
              <a:buAutoNum type="arabicPeriod"/>
            </a:pPr>
            <a:r>
              <a:rPr lang="en">
                <a:solidFill>
                  <a:schemeClr val="lt1"/>
                </a:solidFill>
                <a:highlight>
                  <a:schemeClr val="dk1"/>
                </a:highlight>
                <a:latin typeface="Montserrat"/>
                <a:ea typeface="Montserrat"/>
                <a:cs typeface="Montserrat"/>
                <a:sym typeface="Montserrat"/>
              </a:rPr>
              <a:t>A real system like this would require use of smart sensors and GPS devices on the shipment. For this project we will not have the time and the financial resources required to implement the tracking of location and condition of goods during transit</a:t>
            </a:r>
            <a:endParaRPr>
              <a:solidFill>
                <a:schemeClr val="lt1"/>
              </a:solidFill>
              <a:highlight>
                <a:schemeClr val="dk1"/>
              </a:highlight>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highlight>
                <a:schemeClr val="dk1"/>
              </a:highlight>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AutoNum type="arabicPeriod"/>
            </a:pPr>
            <a:r>
              <a:rPr lang="en">
                <a:solidFill>
                  <a:schemeClr val="lt1"/>
                </a:solidFill>
                <a:highlight>
                  <a:schemeClr val="dk1"/>
                </a:highlight>
                <a:latin typeface="Montserrat"/>
                <a:ea typeface="Montserrat"/>
                <a:cs typeface="Montserrat"/>
                <a:sym typeface="Montserrat"/>
              </a:rPr>
              <a:t>The insurance provider is the 3rd party verifier </a:t>
            </a:r>
            <a:endParaRPr>
              <a:solidFill>
                <a:schemeClr val="lt1"/>
              </a:solidFill>
              <a:highlight>
                <a:schemeClr val="dk1"/>
              </a:highlight>
              <a:latin typeface="Montserrat"/>
              <a:ea typeface="Montserrat"/>
              <a:cs typeface="Montserrat"/>
              <a:sym typeface="Montserrat"/>
            </a:endParaRPr>
          </a:p>
        </p:txBody>
      </p:sp>
      <p:pic>
        <p:nvPicPr>
          <p:cNvPr id="204" name="Google Shape;204;p23"/>
          <p:cNvPicPr preferRelativeResize="0"/>
          <p:nvPr/>
        </p:nvPicPr>
        <p:blipFill>
          <a:blip r:embed="rId3">
            <a:alphaModFix/>
          </a:blip>
          <a:stretch>
            <a:fillRect/>
          </a:stretch>
        </p:blipFill>
        <p:spPr>
          <a:xfrm>
            <a:off x="5126725" y="1353025"/>
            <a:ext cx="3730375" cy="3035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Next Steps</a:t>
            </a:r>
            <a:endParaRPr/>
          </a:p>
        </p:txBody>
      </p:sp>
      <p:sp>
        <p:nvSpPr>
          <p:cNvPr id="210" name="Google Shape;210;p24"/>
          <p:cNvSpPr txBox="1"/>
          <p:nvPr>
            <p:ph idx="1" type="body"/>
          </p:nvPr>
        </p:nvSpPr>
        <p:spPr>
          <a:xfrm>
            <a:off x="1297500" y="1253550"/>
            <a:ext cx="4830900" cy="32253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n" sz="1500">
                <a:latin typeface="Montserrat"/>
                <a:ea typeface="Montserrat"/>
                <a:cs typeface="Montserrat"/>
                <a:sym typeface="Montserrat"/>
              </a:rPr>
              <a:t>SO MUCH TO BE DONE!</a:t>
            </a:r>
            <a:endParaRPr sz="1500">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500">
              <a:latin typeface="Montserrat"/>
              <a:ea typeface="Montserrat"/>
              <a:cs typeface="Montserrat"/>
              <a:sym typeface="Montserrat"/>
            </a:endParaRPr>
          </a:p>
          <a:p>
            <a:pPr indent="0" lvl="0" marL="0" rtl="0" algn="l">
              <a:lnSpc>
                <a:spcPct val="100000"/>
              </a:lnSpc>
              <a:spcBef>
                <a:spcPts val="0"/>
              </a:spcBef>
              <a:spcAft>
                <a:spcPts val="0"/>
              </a:spcAft>
              <a:buNone/>
            </a:pPr>
            <a:r>
              <a:rPr lang="en" sz="2000">
                <a:highlight>
                  <a:schemeClr val="accent1"/>
                </a:highlight>
                <a:latin typeface="Montserrat"/>
                <a:ea typeface="Montserrat"/>
                <a:cs typeface="Montserrat"/>
                <a:sym typeface="Montserrat"/>
              </a:rPr>
              <a:t>If we had the $$$$$$$$$$$$ </a:t>
            </a:r>
            <a:endParaRPr sz="2000">
              <a:highlight>
                <a:schemeClr val="accent1"/>
              </a:highlight>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500">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500">
              <a:latin typeface="Montserrat"/>
              <a:ea typeface="Montserrat"/>
              <a:cs typeface="Montserrat"/>
              <a:sym typeface="Montserrat"/>
            </a:endParaRPr>
          </a:p>
          <a:p>
            <a:pPr indent="-323850" lvl="0" marL="457200" rtl="0" algn="l">
              <a:lnSpc>
                <a:spcPct val="100000"/>
              </a:lnSpc>
              <a:spcBef>
                <a:spcPts val="0"/>
              </a:spcBef>
              <a:spcAft>
                <a:spcPts val="0"/>
              </a:spcAft>
              <a:buSzPts val="1500"/>
              <a:buFont typeface="Montserrat"/>
              <a:buAutoNum type="arabicPeriod"/>
            </a:pPr>
            <a:r>
              <a:rPr lang="en" sz="1500">
                <a:latin typeface="Montserrat"/>
                <a:ea typeface="Montserrat"/>
                <a:cs typeface="Montserrat"/>
                <a:sym typeface="Montserrat"/>
              </a:rPr>
              <a:t>Hire lots of engineers</a:t>
            </a:r>
            <a:endParaRPr sz="1500">
              <a:latin typeface="Montserrat"/>
              <a:ea typeface="Montserrat"/>
              <a:cs typeface="Montserrat"/>
              <a:sym typeface="Montserrat"/>
            </a:endParaRPr>
          </a:p>
          <a:p>
            <a:pPr indent="0" lvl="0" marL="457200" rtl="0" algn="l">
              <a:lnSpc>
                <a:spcPct val="100000"/>
              </a:lnSpc>
              <a:spcBef>
                <a:spcPts val="0"/>
              </a:spcBef>
              <a:spcAft>
                <a:spcPts val="0"/>
              </a:spcAft>
              <a:buNone/>
            </a:pPr>
            <a:r>
              <a:t/>
            </a:r>
            <a:endParaRPr sz="1500">
              <a:latin typeface="Montserrat"/>
              <a:ea typeface="Montserrat"/>
              <a:cs typeface="Montserrat"/>
              <a:sym typeface="Montserrat"/>
            </a:endParaRPr>
          </a:p>
          <a:p>
            <a:pPr indent="-323850" lvl="0" marL="457200" rtl="0" algn="l">
              <a:lnSpc>
                <a:spcPct val="100000"/>
              </a:lnSpc>
              <a:spcBef>
                <a:spcPts val="0"/>
              </a:spcBef>
              <a:spcAft>
                <a:spcPts val="0"/>
              </a:spcAft>
              <a:buSzPts val="1500"/>
              <a:buFont typeface="Montserrat"/>
              <a:buAutoNum type="arabicPeriod"/>
            </a:pPr>
            <a:r>
              <a:rPr lang="en" sz="1500">
                <a:latin typeface="Montserrat"/>
                <a:ea typeface="Montserrat"/>
                <a:cs typeface="Montserrat"/>
                <a:sym typeface="Montserrat"/>
              </a:rPr>
              <a:t>Put monitoring systems in place</a:t>
            </a:r>
            <a:endParaRPr sz="1500">
              <a:latin typeface="Montserrat"/>
              <a:ea typeface="Montserrat"/>
              <a:cs typeface="Montserrat"/>
              <a:sym typeface="Montserrat"/>
            </a:endParaRPr>
          </a:p>
          <a:p>
            <a:pPr indent="0" lvl="0" marL="0" rtl="0" algn="l">
              <a:lnSpc>
                <a:spcPct val="100000"/>
              </a:lnSpc>
              <a:spcBef>
                <a:spcPts val="0"/>
              </a:spcBef>
              <a:spcAft>
                <a:spcPts val="0"/>
              </a:spcAft>
              <a:buNone/>
            </a:pPr>
            <a:r>
              <a:t/>
            </a:r>
            <a:endParaRPr sz="1500">
              <a:latin typeface="Montserrat"/>
              <a:ea typeface="Montserrat"/>
              <a:cs typeface="Montserrat"/>
              <a:sym typeface="Montserrat"/>
            </a:endParaRPr>
          </a:p>
          <a:p>
            <a:pPr indent="-323850" lvl="0" marL="457200" rtl="0" algn="l">
              <a:lnSpc>
                <a:spcPct val="100000"/>
              </a:lnSpc>
              <a:spcBef>
                <a:spcPts val="0"/>
              </a:spcBef>
              <a:spcAft>
                <a:spcPts val="0"/>
              </a:spcAft>
              <a:buSzPts val="1500"/>
              <a:buFont typeface="Montserrat"/>
              <a:buAutoNum type="arabicPeriod"/>
            </a:pPr>
            <a:r>
              <a:rPr lang="en" sz="1500">
                <a:latin typeface="Montserrat"/>
                <a:ea typeface="Montserrat"/>
                <a:cs typeface="Montserrat"/>
                <a:sym typeface="Montserrat"/>
              </a:rPr>
              <a:t>Create company roadmap</a:t>
            </a:r>
            <a:endParaRPr sz="1500">
              <a:latin typeface="Montserrat"/>
              <a:ea typeface="Montserrat"/>
              <a:cs typeface="Montserrat"/>
              <a:sym typeface="Montserrat"/>
            </a:endParaRPr>
          </a:p>
          <a:p>
            <a:pPr indent="0" lvl="0" marL="457200" rtl="0" algn="l">
              <a:lnSpc>
                <a:spcPct val="100000"/>
              </a:lnSpc>
              <a:spcBef>
                <a:spcPts val="0"/>
              </a:spcBef>
              <a:spcAft>
                <a:spcPts val="0"/>
              </a:spcAft>
              <a:buNone/>
            </a:pPr>
            <a:r>
              <a:t/>
            </a:r>
            <a:endParaRPr sz="1500">
              <a:latin typeface="Montserrat"/>
              <a:ea typeface="Montserrat"/>
              <a:cs typeface="Montserrat"/>
              <a:sym typeface="Montserrat"/>
            </a:endParaRPr>
          </a:p>
          <a:p>
            <a:pPr indent="-323850" lvl="0" marL="457200" rtl="0" algn="l">
              <a:lnSpc>
                <a:spcPct val="100000"/>
              </a:lnSpc>
              <a:spcBef>
                <a:spcPts val="0"/>
              </a:spcBef>
              <a:spcAft>
                <a:spcPts val="0"/>
              </a:spcAft>
              <a:buSzPts val="1500"/>
              <a:buFont typeface="Montserrat"/>
              <a:buAutoNum type="arabicPeriod"/>
            </a:pPr>
            <a:r>
              <a:rPr lang="en" sz="1500">
                <a:latin typeface="Montserrat"/>
                <a:ea typeface="Montserrat"/>
                <a:cs typeface="Montserrat"/>
                <a:sym typeface="Montserrat"/>
              </a:rPr>
              <a:t>Change the shipment tracking industry for good</a:t>
            </a:r>
            <a:endParaRPr sz="1500">
              <a:latin typeface="Montserrat"/>
              <a:ea typeface="Montserrat"/>
              <a:cs typeface="Montserrat"/>
              <a:sym typeface="Montserrat"/>
            </a:endParaRPr>
          </a:p>
          <a:p>
            <a:pPr indent="0" lvl="0" marL="457200" rtl="0" algn="l">
              <a:spcBef>
                <a:spcPts val="0"/>
              </a:spcBef>
              <a:spcAft>
                <a:spcPts val="1200"/>
              </a:spcAft>
              <a:buNone/>
            </a:pPr>
            <a:r>
              <a:t/>
            </a:r>
            <a:endParaRPr sz="1400">
              <a:latin typeface="Montserrat"/>
              <a:ea typeface="Montserrat"/>
              <a:cs typeface="Montserrat"/>
              <a:sym typeface="Montserrat"/>
            </a:endParaRPr>
          </a:p>
        </p:txBody>
      </p:sp>
      <p:sp>
        <p:nvSpPr>
          <p:cNvPr id="211" name="Google Shape;211;p24"/>
          <p:cNvSpPr/>
          <p:nvPr/>
        </p:nvSpPr>
        <p:spPr>
          <a:xfrm>
            <a:off x="5621025" y="477550"/>
            <a:ext cx="3233400" cy="1412700"/>
          </a:xfrm>
          <a:prstGeom prst="wedgeEllipseCallout">
            <a:avLst>
              <a:gd fmla="val -63845" name="adj1"/>
              <a:gd fmla="val 49296"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Oh the things we could achieve with more money! </a:t>
            </a:r>
            <a:endParaRPr>
              <a:solidFill>
                <a:schemeClr val="lt1"/>
              </a:solidFill>
              <a:latin typeface="Montserrat"/>
              <a:ea typeface="Montserrat"/>
              <a:cs typeface="Montserrat"/>
              <a:sym typeface="Montserrat"/>
            </a:endParaRPr>
          </a:p>
        </p:txBody>
      </p:sp>
      <p:pic>
        <p:nvPicPr>
          <p:cNvPr id="212" name="Google Shape;212;p24"/>
          <p:cNvPicPr preferRelativeResize="0"/>
          <p:nvPr/>
        </p:nvPicPr>
        <p:blipFill>
          <a:blip r:embed="rId3">
            <a:alphaModFix amt="78000"/>
          </a:blip>
          <a:stretch>
            <a:fillRect/>
          </a:stretch>
        </p:blipFill>
        <p:spPr>
          <a:xfrm>
            <a:off x="6184102" y="3813950"/>
            <a:ext cx="2959900" cy="1329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Tools for this project</a:t>
            </a:r>
            <a:endParaRPr/>
          </a:p>
        </p:txBody>
      </p:sp>
      <p:sp>
        <p:nvSpPr>
          <p:cNvPr id="218" name="Google Shape;218;p25"/>
          <p:cNvSpPr txBox="1"/>
          <p:nvPr/>
        </p:nvSpPr>
        <p:spPr>
          <a:xfrm>
            <a:off x="1299750" y="1469300"/>
            <a:ext cx="65445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Char char="●"/>
            </a:pPr>
            <a:r>
              <a:rPr lang="en">
                <a:solidFill>
                  <a:schemeClr val="lt1"/>
                </a:solidFill>
              </a:rPr>
              <a:t>Solidity - Smart Contracts</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Ganache [Blockchain Simulator - Alternatively use actual Eth live testnet]</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Streamlit</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Web Browser</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Metamask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Remix</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ERC271</a:t>
            </a:r>
            <a:endParaRPr>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6"/>
          <p:cNvSpPr txBox="1"/>
          <p:nvPr>
            <p:ph type="title"/>
          </p:nvPr>
        </p:nvSpPr>
        <p:spPr>
          <a:xfrm>
            <a:off x="3622200" y="2283750"/>
            <a:ext cx="18996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a:t>
            </a:r>
            <a:endParaRPr/>
          </a:p>
          <a:p>
            <a:pPr indent="0" lvl="0" marL="0" rtl="0" algn="l">
              <a:spcBef>
                <a:spcPts val="0"/>
              </a:spcBef>
              <a:spcAft>
                <a:spcPts val="0"/>
              </a:spcAft>
              <a:buNone/>
            </a:pPr>
            <a:r>
              <a:t/>
            </a:r>
            <a:endParaRPr/>
          </a:p>
        </p:txBody>
      </p:sp>
      <p:sp>
        <p:nvSpPr>
          <p:cNvPr id="142" name="Google Shape;142;p14"/>
          <p:cNvSpPr txBox="1"/>
          <p:nvPr>
            <p:ph idx="1" type="body"/>
          </p:nvPr>
        </p:nvSpPr>
        <p:spPr>
          <a:xfrm>
            <a:off x="1297500" y="814800"/>
            <a:ext cx="7038900" cy="3513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1800">
                <a:latin typeface="Montserrat"/>
                <a:ea typeface="Montserrat"/>
                <a:cs typeface="Montserrat"/>
                <a:sym typeface="Montserrat"/>
              </a:rPr>
              <a:t>Team Members: </a:t>
            </a:r>
            <a:endParaRPr b="1" sz="1800">
              <a:latin typeface="Montserrat"/>
              <a:ea typeface="Montserrat"/>
              <a:cs typeface="Montserrat"/>
              <a:sym typeface="Montserrat"/>
            </a:endParaRPr>
          </a:p>
          <a:p>
            <a:pPr indent="0" lvl="0" marL="0" rtl="0" algn="l">
              <a:lnSpc>
                <a:spcPct val="100000"/>
              </a:lnSpc>
              <a:spcBef>
                <a:spcPts val="0"/>
              </a:spcBef>
              <a:spcAft>
                <a:spcPts val="0"/>
              </a:spcAft>
              <a:buClr>
                <a:schemeClr val="dk1"/>
              </a:buClr>
              <a:buSzPts val="1100"/>
              <a:buFont typeface="Arial"/>
              <a:buNone/>
            </a:pPr>
            <a:r>
              <a:rPr lang="en" sz="1800">
                <a:latin typeface="Montserrat"/>
                <a:ea typeface="Montserrat"/>
                <a:cs typeface="Montserrat"/>
                <a:sym typeface="Montserrat"/>
              </a:rPr>
              <a:t>Raj Tolani, Jack Willis, Robert Smith, </a:t>
            </a:r>
            <a:endParaRPr sz="1800">
              <a:latin typeface="Montserrat"/>
              <a:ea typeface="Montserrat"/>
              <a:cs typeface="Montserrat"/>
              <a:sym typeface="Montserrat"/>
            </a:endParaRPr>
          </a:p>
          <a:p>
            <a:pPr indent="0" lvl="0" marL="0" rtl="0" algn="l">
              <a:lnSpc>
                <a:spcPct val="100000"/>
              </a:lnSpc>
              <a:spcBef>
                <a:spcPts val="0"/>
              </a:spcBef>
              <a:spcAft>
                <a:spcPts val="0"/>
              </a:spcAft>
              <a:buClr>
                <a:schemeClr val="dk1"/>
              </a:buClr>
              <a:buSzPts val="1100"/>
              <a:buFont typeface="Arial"/>
              <a:buNone/>
            </a:pPr>
            <a:r>
              <a:rPr lang="en" sz="1800">
                <a:latin typeface="Montserrat"/>
                <a:ea typeface="Montserrat"/>
                <a:cs typeface="Montserrat"/>
                <a:sym typeface="Montserrat"/>
              </a:rPr>
              <a:t>Kai Huang, Olivia Heitz, Niko Korolog</a:t>
            </a:r>
            <a:endParaRPr sz="1800">
              <a:latin typeface="Montserrat"/>
              <a:ea typeface="Montserrat"/>
              <a:cs typeface="Montserrat"/>
              <a:sym typeface="Montserrat"/>
            </a:endParaRPr>
          </a:p>
          <a:p>
            <a:pPr indent="0" lvl="0" marL="0" rtl="0" algn="l">
              <a:spcBef>
                <a:spcPts val="0"/>
              </a:spcBef>
              <a:spcAft>
                <a:spcPts val="0"/>
              </a:spcAft>
              <a:buNone/>
            </a:pPr>
            <a:r>
              <a:rPr lang="en" sz="1600">
                <a:latin typeface="Montserrat"/>
                <a:ea typeface="Montserrat"/>
                <a:cs typeface="Montserrat"/>
                <a:sym typeface="Montserrat"/>
              </a:rPr>
              <a:t>____________________________________________________________________</a:t>
            </a:r>
            <a:endParaRPr>
              <a:latin typeface="Montserrat"/>
              <a:ea typeface="Montserrat"/>
              <a:cs typeface="Montserrat"/>
              <a:sym typeface="Montserrat"/>
            </a:endParaRPr>
          </a:p>
          <a:p>
            <a:pPr indent="0" lvl="0" marL="0" rtl="0" algn="l">
              <a:spcBef>
                <a:spcPts val="1200"/>
              </a:spcBef>
              <a:spcAft>
                <a:spcPts val="0"/>
              </a:spcAft>
              <a:buNone/>
            </a:pPr>
            <a:r>
              <a:rPr b="1" lang="en" sz="1600">
                <a:latin typeface="Montserrat"/>
                <a:ea typeface="Montserrat"/>
                <a:cs typeface="Montserrat"/>
                <a:sym typeface="Montserrat"/>
              </a:rPr>
              <a:t>Problem:  </a:t>
            </a:r>
            <a:r>
              <a:rPr lang="en" sz="1600">
                <a:latin typeface="Montserrat"/>
                <a:ea typeface="Montserrat"/>
                <a:cs typeface="Montserrat"/>
                <a:sym typeface="Montserrat"/>
              </a:rPr>
              <a:t>We needed a cryptographically secure way to track shipment logistics and verify shipment integrity along all points of supply chain </a:t>
            </a:r>
            <a:endParaRPr sz="1600">
              <a:latin typeface="Montserrat"/>
              <a:ea typeface="Montserrat"/>
              <a:cs typeface="Montserrat"/>
              <a:sym typeface="Montserrat"/>
            </a:endParaRPr>
          </a:p>
          <a:p>
            <a:pPr indent="0" lvl="0" marL="0" rtl="0" algn="l">
              <a:spcBef>
                <a:spcPts val="1200"/>
              </a:spcBef>
              <a:spcAft>
                <a:spcPts val="0"/>
              </a:spcAft>
              <a:buNone/>
            </a:pPr>
            <a:r>
              <a:rPr b="1" lang="en" sz="1600">
                <a:latin typeface="Montserrat"/>
                <a:ea typeface="Montserrat"/>
                <a:cs typeface="Montserrat"/>
                <a:sym typeface="Montserrat"/>
              </a:rPr>
              <a:t>Our solution:  </a:t>
            </a:r>
            <a:r>
              <a:rPr lang="en" sz="1600">
                <a:latin typeface="Montserrat"/>
                <a:ea typeface="Montserrat"/>
                <a:cs typeface="Montserrat"/>
                <a:sym typeface="Montserrat"/>
              </a:rPr>
              <a:t>We used an NFT token to represent a shipment and multiple wallets representing logistic / supply chain checkpoints</a:t>
            </a:r>
            <a:endParaRPr sz="1600">
              <a:latin typeface="Montserrat"/>
              <a:ea typeface="Montserrat"/>
              <a:cs typeface="Montserrat"/>
              <a:sym typeface="Montserrat"/>
            </a:endParaRPr>
          </a:p>
          <a:p>
            <a:pPr indent="0" lvl="0" marL="0" rtl="0" algn="l">
              <a:spcBef>
                <a:spcPts val="1200"/>
              </a:spcBef>
              <a:spcAft>
                <a:spcPts val="0"/>
              </a:spcAft>
              <a:buNone/>
            </a:pPr>
            <a:r>
              <a:rPr lang="en" sz="1600">
                <a:latin typeface="Montserrat"/>
                <a:ea typeface="Montserrat"/>
                <a:cs typeface="Montserrat"/>
                <a:sym typeface="Montserrat"/>
              </a:rPr>
              <a:t>___________________________________________________________________</a:t>
            </a:r>
            <a:endParaRPr b="1" sz="1600">
              <a:highlight>
                <a:schemeClr val="accent1"/>
              </a:highlight>
              <a:latin typeface="Montserrat"/>
              <a:ea typeface="Montserrat"/>
              <a:cs typeface="Montserrat"/>
              <a:sym typeface="Montserrat"/>
            </a:endParaRPr>
          </a:p>
          <a:p>
            <a:pPr indent="0" lvl="0" marL="0" rtl="0" algn="l">
              <a:spcBef>
                <a:spcPts val="1200"/>
              </a:spcBef>
              <a:spcAft>
                <a:spcPts val="1200"/>
              </a:spcAft>
              <a:buNone/>
            </a:pPr>
            <a:r>
              <a:t/>
            </a:r>
            <a:endParaRPr>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Why?</a:t>
            </a:r>
            <a:endParaRPr/>
          </a:p>
        </p:txBody>
      </p:sp>
      <p:sp>
        <p:nvSpPr>
          <p:cNvPr id="148" name="Google Shape;148;p15"/>
          <p:cNvSpPr txBox="1"/>
          <p:nvPr>
            <p:ph idx="1" type="body"/>
          </p:nvPr>
        </p:nvSpPr>
        <p:spPr>
          <a:xfrm>
            <a:off x="1297500" y="1074475"/>
            <a:ext cx="7188900" cy="1154100"/>
          </a:xfrm>
          <a:prstGeom prst="rect">
            <a:avLst/>
          </a:prstGeom>
          <a:no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400">
                <a:highlight>
                  <a:schemeClr val="accent1"/>
                </a:highlight>
                <a:latin typeface="Montserrat"/>
                <a:ea typeface="Montserrat"/>
                <a:cs typeface="Montserrat"/>
                <a:sym typeface="Montserrat"/>
              </a:rPr>
              <a:t>Blockchain based platform for secure booking, tracking and Management of Freight shipments across the globe - </a:t>
            </a:r>
            <a:r>
              <a:rPr lang="en" sz="1400">
                <a:highlight>
                  <a:schemeClr val="accent1"/>
                </a:highlight>
                <a:latin typeface="Montserrat"/>
                <a:ea typeface="Montserrat"/>
                <a:cs typeface="Montserrat"/>
                <a:sym typeface="Montserrat"/>
              </a:rPr>
              <a:t>Based on the Ethereum network - Use smart contracts</a:t>
            </a:r>
            <a:endParaRPr sz="1400">
              <a:highlight>
                <a:schemeClr val="accent1"/>
              </a:highlight>
              <a:latin typeface="Montserrat"/>
              <a:ea typeface="Montserrat"/>
              <a:cs typeface="Montserrat"/>
              <a:sym typeface="Montserrat"/>
            </a:endParaRPr>
          </a:p>
          <a:p>
            <a:pPr indent="0" lvl="0" marL="0" rtl="0" algn="l">
              <a:lnSpc>
                <a:spcPct val="100000"/>
              </a:lnSpc>
              <a:spcBef>
                <a:spcPts val="0"/>
              </a:spcBef>
              <a:spcAft>
                <a:spcPts val="0"/>
              </a:spcAft>
              <a:buNone/>
            </a:pPr>
            <a:r>
              <a:t/>
            </a:r>
            <a:endParaRPr sz="1400">
              <a:latin typeface="Montserrat"/>
              <a:ea typeface="Montserrat"/>
              <a:cs typeface="Montserrat"/>
              <a:sym typeface="Montserrat"/>
            </a:endParaRPr>
          </a:p>
          <a:p>
            <a:pPr indent="0" lvl="0" marL="0" rtl="0" algn="l">
              <a:lnSpc>
                <a:spcPct val="100000"/>
              </a:lnSpc>
              <a:spcBef>
                <a:spcPts val="0"/>
              </a:spcBef>
              <a:spcAft>
                <a:spcPts val="0"/>
              </a:spcAft>
              <a:buNone/>
            </a:pPr>
            <a:r>
              <a:rPr b="1" lang="en" sz="1400" u="sng">
                <a:latin typeface="Montserrat"/>
                <a:ea typeface="Montserrat"/>
                <a:cs typeface="Montserrat"/>
                <a:sym typeface="Montserrat"/>
              </a:rPr>
              <a:t>Goal:</a:t>
            </a:r>
            <a:r>
              <a:rPr lang="en" sz="1400">
                <a:latin typeface="Montserrat"/>
                <a:ea typeface="Montserrat"/>
                <a:cs typeface="Montserrat"/>
                <a:sym typeface="Montserrat"/>
              </a:rPr>
              <a:t> track shipments around the world  from point A to point B by making an NFT for each shipment. </a:t>
            </a:r>
            <a:endParaRPr sz="1400">
              <a:latin typeface="Montserrat"/>
              <a:ea typeface="Montserrat"/>
              <a:cs typeface="Montserrat"/>
              <a:sym typeface="Montserrat"/>
            </a:endParaRPr>
          </a:p>
          <a:p>
            <a:pPr indent="0" lvl="0" marL="0" rtl="0" algn="l">
              <a:lnSpc>
                <a:spcPct val="100000"/>
              </a:lnSpc>
              <a:spcBef>
                <a:spcPts val="0"/>
              </a:spcBef>
              <a:spcAft>
                <a:spcPts val="0"/>
              </a:spcAft>
              <a:buNone/>
            </a:pPr>
            <a:r>
              <a:t/>
            </a:r>
            <a:endParaRPr sz="1400">
              <a:latin typeface="Montserrat"/>
              <a:ea typeface="Montserrat"/>
              <a:cs typeface="Montserrat"/>
              <a:sym typeface="Montserrat"/>
            </a:endParaRPr>
          </a:p>
          <a:p>
            <a:pPr indent="0" lvl="0" marL="0" rtl="0" algn="l">
              <a:lnSpc>
                <a:spcPct val="100000"/>
              </a:lnSpc>
              <a:spcBef>
                <a:spcPts val="0"/>
              </a:spcBef>
              <a:spcAft>
                <a:spcPts val="0"/>
              </a:spcAft>
              <a:buNone/>
            </a:pPr>
            <a:r>
              <a:t/>
            </a:r>
            <a:endParaRPr sz="1400">
              <a:solidFill>
                <a:schemeClr val="dk1"/>
              </a:solidFill>
              <a:highlight>
                <a:schemeClr val="lt1"/>
              </a:highlight>
              <a:latin typeface="Montserrat"/>
              <a:ea typeface="Montserrat"/>
              <a:cs typeface="Montserrat"/>
              <a:sym typeface="Montserrat"/>
            </a:endParaRPr>
          </a:p>
        </p:txBody>
      </p:sp>
      <p:sp>
        <p:nvSpPr>
          <p:cNvPr id="149" name="Google Shape;149;p15"/>
          <p:cNvSpPr txBox="1"/>
          <p:nvPr/>
        </p:nvSpPr>
        <p:spPr>
          <a:xfrm>
            <a:off x="6119700" y="3111600"/>
            <a:ext cx="3024300" cy="20319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Participants</a:t>
            </a:r>
            <a:r>
              <a:rPr lang="en" sz="1200">
                <a:solidFill>
                  <a:schemeClr val="lt1"/>
                </a:solidFill>
                <a:latin typeface="Montserrat"/>
                <a:ea typeface="Montserrat"/>
                <a:cs typeface="Montserrat"/>
                <a:sym typeface="Montserrat"/>
              </a:rPr>
              <a:t>: </a:t>
            </a:r>
            <a:endParaRPr sz="1200">
              <a:solidFill>
                <a:schemeClr val="lt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Char char="-"/>
            </a:pPr>
            <a:r>
              <a:rPr lang="en" sz="1200">
                <a:solidFill>
                  <a:schemeClr val="lt1"/>
                </a:solidFill>
                <a:latin typeface="Montserrat"/>
                <a:ea typeface="Montserrat"/>
                <a:cs typeface="Montserrat"/>
                <a:sym typeface="Montserrat"/>
              </a:rPr>
              <a:t>Manufactures/Shippers</a:t>
            </a:r>
            <a:endParaRPr sz="1200">
              <a:solidFill>
                <a:schemeClr val="lt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Char char="-"/>
            </a:pPr>
            <a:r>
              <a:rPr lang="en" sz="1200">
                <a:solidFill>
                  <a:schemeClr val="lt1"/>
                </a:solidFill>
                <a:latin typeface="Montserrat"/>
                <a:ea typeface="Montserrat"/>
                <a:cs typeface="Montserrat"/>
                <a:sym typeface="Montserrat"/>
              </a:rPr>
              <a:t>Transportation Companies</a:t>
            </a:r>
            <a:endParaRPr sz="1200">
              <a:solidFill>
                <a:schemeClr val="lt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Char char="-"/>
            </a:pPr>
            <a:r>
              <a:rPr lang="en" sz="1200">
                <a:solidFill>
                  <a:schemeClr val="lt1"/>
                </a:solidFill>
                <a:latin typeface="Montserrat"/>
                <a:ea typeface="Montserrat"/>
                <a:cs typeface="Montserrat"/>
                <a:sym typeface="Montserrat"/>
              </a:rPr>
              <a:t>Airline</a:t>
            </a:r>
            <a:endParaRPr sz="1200">
              <a:solidFill>
                <a:schemeClr val="lt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Char char="-"/>
            </a:pPr>
            <a:r>
              <a:rPr lang="en" sz="1200">
                <a:solidFill>
                  <a:schemeClr val="lt1"/>
                </a:solidFill>
                <a:latin typeface="Montserrat"/>
                <a:ea typeface="Montserrat"/>
                <a:cs typeface="Montserrat"/>
                <a:sym typeface="Montserrat"/>
              </a:rPr>
              <a:t>Shipping Lines</a:t>
            </a:r>
            <a:endParaRPr sz="1200">
              <a:solidFill>
                <a:schemeClr val="lt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Char char="-"/>
            </a:pPr>
            <a:r>
              <a:rPr lang="en" sz="1200">
                <a:solidFill>
                  <a:schemeClr val="lt1"/>
                </a:solidFill>
                <a:latin typeface="Montserrat"/>
                <a:ea typeface="Montserrat"/>
                <a:cs typeface="Montserrat"/>
                <a:sym typeface="Montserrat"/>
              </a:rPr>
              <a:t>Truckers</a:t>
            </a:r>
            <a:endParaRPr sz="1200">
              <a:solidFill>
                <a:schemeClr val="lt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Char char="-"/>
            </a:pPr>
            <a:r>
              <a:rPr lang="en" sz="1200">
                <a:solidFill>
                  <a:schemeClr val="lt1"/>
                </a:solidFill>
                <a:latin typeface="Montserrat"/>
                <a:ea typeface="Montserrat"/>
                <a:cs typeface="Montserrat"/>
                <a:sym typeface="Montserrat"/>
              </a:rPr>
              <a:t>Brokers</a:t>
            </a:r>
            <a:endParaRPr sz="1200">
              <a:solidFill>
                <a:schemeClr val="lt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Char char="-"/>
            </a:pPr>
            <a:r>
              <a:rPr lang="en" sz="1200">
                <a:solidFill>
                  <a:schemeClr val="lt1"/>
                </a:solidFill>
                <a:latin typeface="Montserrat"/>
                <a:ea typeface="Montserrat"/>
                <a:cs typeface="Montserrat"/>
                <a:sym typeface="Montserrat"/>
              </a:rPr>
              <a:t>Insurance Companies - function in contract verifying</a:t>
            </a:r>
            <a:endParaRPr sz="1200">
              <a:solidFill>
                <a:schemeClr val="lt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Char char="-"/>
            </a:pPr>
            <a:r>
              <a:rPr lang="en" sz="1200">
                <a:solidFill>
                  <a:schemeClr val="lt1"/>
                </a:solidFill>
                <a:latin typeface="Montserrat"/>
                <a:ea typeface="Montserrat"/>
                <a:cs typeface="Montserrat"/>
                <a:sym typeface="Montserrat"/>
              </a:rPr>
              <a:t>Financial Institutions</a:t>
            </a:r>
            <a:endParaRPr sz="1200">
              <a:solidFill>
                <a:schemeClr val="lt1"/>
              </a:solidFill>
              <a:latin typeface="Montserrat"/>
              <a:ea typeface="Montserrat"/>
              <a:cs typeface="Montserrat"/>
              <a:sym typeface="Montserrat"/>
            </a:endParaRPr>
          </a:p>
        </p:txBody>
      </p:sp>
      <p:sp>
        <p:nvSpPr>
          <p:cNvPr id="150" name="Google Shape;150;p15"/>
          <p:cNvSpPr txBox="1"/>
          <p:nvPr/>
        </p:nvSpPr>
        <p:spPr>
          <a:xfrm>
            <a:off x="1297500" y="2485650"/>
            <a:ext cx="40650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Montserrat"/>
                <a:ea typeface="Montserrat"/>
                <a:cs typeface="Montserrat"/>
                <a:sym typeface="Montserrat"/>
              </a:rPr>
              <a:t>Why</a:t>
            </a:r>
            <a:r>
              <a:rPr lang="en">
                <a:solidFill>
                  <a:schemeClr val="lt1"/>
                </a:solidFill>
                <a:latin typeface="Montserrat"/>
                <a:ea typeface="Montserrat"/>
                <a:cs typeface="Montserrat"/>
                <a:sym typeface="Montserrat"/>
              </a:rPr>
              <a:t>: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rPr lang="en">
                <a:solidFill>
                  <a:schemeClr val="lt1"/>
                </a:solidFill>
                <a:latin typeface="Montserrat"/>
                <a:ea typeface="Montserrat"/>
                <a:cs typeface="Montserrat"/>
                <a:sym typeface="Montserrat"/>
              </a:rPr>
              <a:t>Tracking Responsibility /physical possession of shipment</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When the shipment is live, the nft is created for it</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How to track from warehouse-truck-ship-truck-warehouse-delivery</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More complex: Contract can have logic (shipment is urgent or not)</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a:solidFill>
                  <a:schemeClr val="lt1"/>
                </a:solidFill>
                <a:latin typeface="Montserrat"/>
                <a:ea typeface="Montserrat"/>
                <a:cs typeface="Montserrat"/>
                <a:sym typeface="Montserrat"/>
              </a:rPr>
              <a:t>Logic needs to depend on cost, time (in transit), and urgency </a:t>
            </a:r>
            <a:endParaRPr>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Value Proposition:</a:t>
            </a:r>
            <a:endParaRPr/>
          </a:p>
        </p:txBody>
      </p:sp>
      <p:sp>
        <p:nvSpPr>
          <p:cNvPr id="156" name="Google Shape;156;p16"/>
          <p:cNvSpPr txBox="1"/>
          <p:nvPr>
            <p:ph idx="1" type="body"/>
          </p:nvPr>
        </p:nvSpPr>
        <p:spPr>
          <a:xfrm>
            <a:off x="1297500" y="1307850"/>
            <a:ext cx="7268400" cy="2663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latin typeface="Montserrat"/>
                <a:ea typeface="Montserrat"/>
                <a:cs typeface="Montserrat"/>
                <a:sym typeface="Montserrat"/>
              </a:rPr>
              <a:t>Using an</a:t>
            </a:r>
            <a:r>
              <a:rPr lang="en" sz="1500">
                <a:latin typeface="Montserrat"/>
                <a:ea typeface="Montserrat"/>
                <a:cs typeface="Montserrat"/>
                <a:sym typeface="Montserrat"/>
              </a:rPr>
              <a:t> NFT token to represent a shipment and multiple wallets representing logistic / supply chain checkpoints is an innovative new way to solve shipping and supply chain logistics tracking. Instead of keeping track of shipments in a centralized database or spreadsheet, we propose using NFTs and crypto wallets on a private network as a combination shipping documentation AND representational model of the supply chain network. An NFT will be transferred between wallets representing different supply chain checkpoints that model the actual physical shipping network, along with documentation for the shipment’s contents and other metadata, for instance tamperproofing. Built on a private network rather than the public Eth network to eliminate gas fees, the NFT/Checkpoint Wallet system is an inexpensive, secure, and elegant  solution for tracking shipping logistics.</a:t>
            </a:r>
            <a:endParaRPr sz="15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Technical Overview (Raj)</a:t>
            </a:r>
            <a:endParaRPr/>
          </a:p>
          <a:p>
            <a:pPr indent="0" lvl="0" marL="0" rtl="0" algn="l">
              <a:spcBef>
                <a:spcPts val="0"/>
              </a:spcBef>
              <a:spcAft>
                <a:spcPts val="0"/>
              </a:spcAft>
              <a:buNone/>
            </a:pPr>
            <a:r>
              <a:t/>
            </a:r>
            <a:endParaRPr/>
          </a:p>
        </p:txBody>
      </p:sp>
      <p:sp>
        <p:nvSpPr>
          <p:cNvPr id="162" name="Google Shape;162;p17"/>
          <p:cNvSpPr txBox="1"/>
          <p:nvPr>
            <p:ph idx="1" type="body"/>
          </p:nvPr>
        </p:nvSpPr>
        <p:spPr>
          <a:xfrm>
            <a:off x="1297500" y="1209400"/>
            <a:ext cx="2244300" cy="297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800" u="sng">
                <a:latin typeface="Montserrat"/>
                <a:ea typeface="Montserrat"/>
                <a:cs typeface="Montserrat"/>
                <a:sym typeface="Montserrat"/>
              </a:rPr>
              <a:t>Agenda</a:t>
            </a:r>
            <a:endParaRPr b="1" sz="1800" u="sng">
              <a:latin typeface="Montserrat"/>
              <a:ea typeface="Montserrat"/>
              <a:cs typeface="Montserrat"/>
              <a:sym typeface="Montserrat"/>
            </a:endParaRPr>
          </a:p>
          <a:p>
            <a:pPr indent="-342900" lvl="0" marL="457200" rtl="0" algn="l">
              <a:spcBef>
                <a:spcPts val="1200"/>
              </a:spcBef>
              <a:spcAft>
                <a:spcPts val="0"/>
              </a:spcAft>
              <a:buSzPts val="1800"/>
              <a:buFont typeface="Montserrat"/>
              <a:buAutoNum type="arabicPeriod"/>
            </a:pPr>
            <a:r>
              <a:rPr lang="en" sz="1800">
                <a:latin typeface="Montserrat"/>
                <a:ea typeface="Montserrat"/>
                <a:cs typeface="Montserrat"/>
                <a:sym typeface="Montserrat"/>
              </a:rPr>
              <a:t>Piñata</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AutoNum type="arabicPeriod"/>
            </a:pPr>
            <a:r>
              <a:rPr lang="en" sz="1800">
                <a:latin typeface="Montserrat"/>
                <a:ea typeface="Montserrat"/>
                <a:cs typeface="Montserrat"/>
                <a:sym typeface="Montserrat"/>
              </a:rPr>
              <a:t>Streamlit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AutoNum type="arabicPeriod"/>
            </a:pPr>
            <a:r>
              <a:rPr lang="en" sz="1800">
                <a:latin typeface="Montserrat"/>
                <a:ea typeface="Montserrat"/>
                <a:cs typeface="Montserrat"/>
                <a:sym typeface="Montserrat"/>
              </a:rPr>
              <a:t>Demo</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AutoNum type="arabicPeriod"/>
            </a:pPr>
            <a:r>
              <a:rPr lang="en" sz="1800">
                <a:latin typeface="Montserrat"/>
                <a:ea typeface="Montserrat"/>
                <a:cs typeface="Montserrat"/>
                <a:sym typeface="Montserrat"/>
              </a:rPr>
              <a:t>ERC721</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AutoNum type="arabicPeriod"/>
            </a:pPr>
            <a:r>
              <a:rPr lang="en" sz="1800">
                <a:latin typeface="Montserrat"/>
                <a:ea typeface="Montserrat"/>
                <a:cs typeface="Montserrat"/>
                <a:sym typeface="Montserrat"/>
              </a:rPr>
              <a:t>Assumptions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AutoNum type="arabicPeriod"/>
            </a:pPr>
            <a:r>
              <a:rPr lang="en" sz="1800">
                <a:latin typeface="Montserrat"/>
                <a:ea typeface="Montserrat"/>
                <a:cs typeface="Montserrat"/>
                <a:sym typeface="Montserrat"/>
              </a:rPr>
              <a:t>Next Steps</a:t>
            </a:r>
            <a:endParaRPr sz="1800">
              <a:latin typeface="Montserrat"/>
              <a:ea typeface="Montserrat"/>
              <a:cs typeface="Montserrat"/>
              <a:sym typeface="Montserrat"/>
            </a:endParaRPr>
          </a:p>
          <a:p>
            <a:pPr indent="0" lvl="0" marL="0" rtl="0" algn="l">
              <a:spcBef>
                <a:spcPts val="1200"/>
              </a:spcBef>
              <a:spcAft>
                <a:spcPts val="1200"/>
              </a:spcAft>
              <a:buNone/>
            </a:pPr>
            <a:r>
              <a:t/>
            </a:r>
            <a:endParaRPr sz="1800">
              <a:latin typeface="Montserrat"/>
              <a:ea typeface="Montserrat"/>
              <a:cs typeface="Montserrat"/>
              <a:sym typeface="Montserrat"/>
            </a:endParaRPr>
          </a:p>
        </p:txBody>
      </p:sp>
      <p:pic>
        <p:nvPicPr>
          <p:cNvPr id="163" name="Google Shape;163;p17"/>
          <p:cNvPicPr preferRelativeResize="0"/>
          <p:nvPr/>
        </p:nvPicPr>
        <p:blipFill>
          <a:blip r:embed="rId3">
            <a:alphaModFix/>
          </a:blip>
          <a:stretch>
            <a:fillRect/>
          </a:stretch>
        </p:blipFill>
        <p:spPr>
          <a:xfrm>
            <a:off x="3790475" y="1052350"/>
            <a:ext cx="5011000" cy="35308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Pinata  - decentralized storage of shipment data</a:t>
            </a:r>
            <a:endParaRPr/>
          </a:p>
        </p:txBody>
      </p:sp>
      <p:sp>
        <p:nvSpPr>
          <p:cNvPr id="169" name="Google Shape;169;p18"/>
          <p:cNvSpPr txBox="1"/>
          <p:nvPr>
            <p:ph idx="1" type="body"/>
          </p:nvPr>
        </p:nvSpPr>
        <p:spPr>
          <a:xfrm>
            <a:off x="311700" y="1173650"/>
            <a:ext cx="4143900" cy="343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Montserrat"/>
                <a:ea typeface="Montserrat"/>
                <a:cs typeface="Montserrat"/>
                <a:sym typeface="Montserrat"/>
              </a:rPr>
              <a:t>What’s in the IPFS (Cloud)</a:t>
            </a:r>
            <a:endParaRPr>
              <a:latin typeface="Montserrat"/>
              <a:ea typeface="Montserrat"/>
              <a:cs typeface="Montserrat"/>
              <a:sym typeface="Montserrat"/>
            </a:endParaRPr>
          </a:p>
          <a:p>
            <a:pPr indent="-311150" lvl="0" marL="457200" rtl="0" algn="l">
              <a:spcBef>
                <a:spcPts val="1200"/>
              </a:spcBef>
              <a:spcAft>
                <a:spcPts val="0"/>
              </a:spcAft>
              <a:buSzPts val="1300"/>
              <a:buFont typeface="Montserrat"/>
              <a:buChar char="-"/>
            </a:pPr>
            <a:r>
              <a:rPr lang="en">
                <a:latin typeface="Montserrat"/>
                <a:ea typeface="Montserrat"/>
                <a:cs typeface="Montserrat"/>
                <a:sym typeface="Montserrat"/>
              </a:rPr>
              <a:t>Shipment contents</a:t>
            </a:r>
            <a:endParaRPr>
              <a:latin typeface="Montserrat"/>
              <a:ea typeface="Montserrat"/>
              <a:cs typeface="Montserrat"/>
              <a:sym typeface="Montserrat"/>
            </a:endParaRPr>
          </a:p>
          <a:p>
            <a:pPr indent="0" lvl="0" marL="0" rtl="0" algn="l">
              <a:spcBef>
                <a:spcPts val="1200"/>
              </a:spcBef>
              <a:spcAft>
                <a:spcPts val="0"/>
              </a:spcAft>
              <a:buNone/>
            </a:pPr>
            <a:r>
              <a:t/>
            </a:r>
            <a:endParaRPr>
              <a:latin typeface="Montserrat"/>
              <a:ea typeface="Montserrat"/>
              <a:cs typeface="Montserrat"/>
              <a:sym typeface="Montserrat"/>
            </a:endParaRPr>
          </a:p>
          <a:p>
            <a:pPr indent="-311150" lvl="0" marL="457200" rtl="0" algn="l">
              <a:spcBef>
                <a:spcPts val="1200"/>
              </a:spcBef>
              <a:spcAft>
                <a:spcPts val="0"/>
              </a:spcAft>
              <a:buSzPts val="1300"/>
              <a:buFont typeface="Montserrat"/>
              <a:buChar char="-"/>
            </a:pPr>
            <a:r>
              <a:rPr lang="en">
                <a:latin typeface="Montserrat"/>
                <a:ea typeface="Montserrat"/>
                <a:cs typeface="Montserrat"/>
                <a:sym typeface="Montserrat"/>
              </a:rPr>
              <a:t>Product serial number to </a:t>
            </a:r>
            <a:r>
              <a:rPr lang="en">
                <a:latin typeface="Montserrat"/>
                <a:ea typeface="Montserrat"/>
                <a:cs typeface="Montserrat"/>
                <a:sym typeface="Montserrat"/>
              </a:rPr>
              <a:t>guarantee</a:t>
            </a:r>
            <a:r>
              <a:rPr lang="en">
                <a:latin typeface="Montserrat"/>
                <a:ea typeface="Montserrat"/>
                <a:cs typeface="Montserrat"/>
                <a:sym typeface="Montserrat"/>
              </a:rPr>
              <a:t> authenticity </a:t>
            </a:r>
            <a:endParaRPr>
              <a:latin typeface="Montserrat"/>
              <a:ea typeface="Montserrat"/>
              <a:cs typeface="Montserrat"/>
              <a:sym typeface="Montserrat"/>
            </a:endParaRPr>
          </a:p>
          <a:p>
            <a:pPr indent="0" lvl="0" marL="0" rtl="0" algn="l">
              <a:spcBef>
                <a:spcPts val="1200"/>
              </a:spcBef>
              <a:spcAft>
                <a:spcPts val="0"/>
              </a:spcAft>
              <a:buNone/>
            </a:pPr>
            <a:r>
              <a:t/>
            </a:r>
            <a:endParaRPr>
              <a:latin typeface="Montserrat"/>
              <a:ea typeface="Montserrat"/>
              <a:cs typeface="Montserrat"/>
              <a:sym typeface="Montserrat"/>
            </a:endParaRPr>
          </a:p>
          <a:p>
            <a:pPr indent="-311150" lvl="0" marL="457200" rtl="0" algn="l">
              <a:spcBef>
                <a:spcPts val="1200"/>
              </a:spcBef>
              <a:spcAft>
                <a:spcPts val="0"/>
              </a:spcAft>
              <a:buSzPts val="1300"/>
              <a:buFont typeface="Montserrat"/>
              <a:buChar char="-"/>
            </a:pPr>
            <a:r>
              <a:rPr lang="en">
                <a:latin typeface="Montserrat"/>
                <a:ea typeface="Montserrat"/>
                <a:cs typeface="Montserrat"/>
                <a:sym typeface="Montserrat"/>
              </a:rPr>
              <a:t>Order informations and destinations</a:t>
            </a:r>
            <a:endParaRPr>
              <a:latin typeface="Montserrat"/>
              <a:ea typeface="Montserrat"/>
              <a:cs typeface="Montserrat"/>
              <a:sym typeface="Montserrat"/>
            </a:endParaRPr>
          </a:p>
        </p:txBody>
      </p:sp>
      <p:sp>
        <p:nvSpPr>
          <p:cNvPr id="170" name="Google Shape;170;p18"/>
          <p:cNvSpPr txBox="1"/>
          <p:nvPr>
            <p:ph idx="1" type="body"/>
          </p:nvPr>
        </p:nvSpPr>
        <p:spPr>
          <a:xfrm>
            <a:off x="4502700" y="1173650"/>
            <a:ext cx="4143900" cy="343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Montserrat"/>
                <a:ea typeface="Montserrat"/>
                <a:cs typeface="Montserrat"/>
                <a:sym typeface="Montserrat"/>
              </a:rPr>
              <a:t>Connecting application like streamlit</a:t>
            </a:r>
            <a:endParaRPr>
              <a:latin typeface="Montserrat"/>
              <a:ea typeface="Montserrat"/>
              <a:cs typeface="Montserrat"/>
              <a:sym typeface="Montserrat"/>
            </a:endParaRPr>
          </a:p>
          <a:p>
            <a:pPr indent="-311150" lvl="0" marL="457200" rtl="0" algn="l">
              <a:spcBef>
                <a:spcPts val="1200"/>
              </a:spcBef>
              <a:spcAft>
                <a:spcPts val="0"/>
              </a:spcAft>
              <a:buSzPts val="1300"/>
              <a:buFont typeface="Montserrat"/>
              <a:buChar char="-"/>
            </a:pPr>
            <a:r>
              <a:rPr lang="en">
                <a:latin typeface="Montserrat"/>
                <a:ea typeface="Montserrat"/>
                <a:cs typeface="Montserrat"/>
                <a:sym typeface="Montserrat"/>
              </a:rPr>
              <a:t>Create Pinata API keys</a:t>
            </a:r>
            <a:endParaRPr>
              <a:latin typeface="Montserrat"/>
              <a:ea typeface="Montserrat"/>
              <a:cs typeface="Montserrat"/>
              <a:sym typeface="Montserrat"/>
            </a:endParaRPr>
          </a:p>
          <a:p>
            <a:pPr indent="0" lvl="0" marL="0" rtl="0" algn="l">
              <a:spcBef>
                <a:spcPts val="1200"/>
              </a:spcBef>
              <a:spcAft>
                <a:spcPts val="0"/>
              </a:spcAft>
              <a:buNone/>
            </a:pPr>
            <a:r>
              <a:t/>
            </a:r>
            <a:endParaRPr>
              <a:latin typeface="Montserrat"/>
              <a:ea typeface="Montserrat"/>
              <a:cs typeface="Montserrat"/>
              <a:sym typeface="Montserrat"/>
            </a:endParaRPr>
          </a:p>
          <a:p>
            <a:pPr indent="-311150" lvl="0" marL="457200" rtl="0" algn="l">
              <a:spcBef>
                <a:spcPts val="1200"/>
              </a:spcBef>
              <a:spcAft>
                <a:spcPts val="0"/>
              </a:spcAft>
              <a:buSzPts val="1300"/>
              <a:buFont typeface="Montserrat"/>
              <a:buChar char="-"/>
            </a:pPr>
            <a:r>
              <a:rPr lang="en">
                <a:latin typeface="Montserrat"/>
                <a:ea typeface="Montserrat"/>
                <a:cs typeface="Montserrat"/>
                <a:sym typeface="Montserrat"/>
              </a:rPr>
              <a:t>Create </a:t>
            </a:r>
            <a:r>
              <a:rPr lang="en">
                <a:latin typeface="Montserrat"/>
                <a:ea typeface="Montserrat"/>
                <a:cs typeface="Montserrat"/>
                <a:sym typeface="Montserrat"/>
              </a:rPr>
              <a:t>Functions</a:t>
            </a:r>
            <a:r>
              <a:rPr lang="en">
                <a:latin typeface="Montserrat"/>
                <a:ea typeface="Montserrat"/>
                <a:cs typeface="Montserrat"/>
                <a:sym typeface="Montserrat"/>
              </a:rPr>
              <a:t> </a:t>
            </a:r>
            <a:endParaRPr>
              <a:latin typeface="Montserrat"/>
              <a:ea typeface="Montserrat"/>
              <a:cs typeface="Montserrat"/>
              <a:sym typeface="Montserrat"/>
            </a:endParaRPr>
          </a:p>
          <a:p>
            <a:pPr indent="-298450" lvl="1" marL="914400" rtl="0" algn="l">
              <a:spcBef>
                <a:spcPts val="0"/>
              </a:spcBef>
              <a:spcAft>
                <a:spcPts val="0"/>
              </a:spcAft>
              <a:buSzPts val="1100"/>
              <a:buFont typeface="Montserrat"/>
              <a:buChar char="-"/>
            </a:pPr>
            <a:r>
              <a:rPr lang="en">
                <a:latin typeface="Montserrat"/>
                <a:ea typeface="Montserrat"/>
                <a:cs typeface="Montserrat"/>
                <a:sym typeface="Montserrat"/>
              </a:rPr>
              <a:t>pin_file_to_ipfs</a:t>
            </a:r>
            <a:endParaRPr>
              <a:latin typeface="Montserrat"/>
              <a:ea typeface="Montserrat"/>
              <a:cs typeface="Montserrat"/>
              <a:sym typeface="Montserrat"/>
            </a:endParaRPr>
          </a:p>
          <a:p>
            <a:pPr indent="-298450" lvl="1" marL="914400" rtl="0" algn="l">
              <a:spcBef>
                <a:spcPts val="0"/>
              </a:spcBef>
              <a:spcAft>
                <a:spcPts val="0"/>
              </a:spcAft>
              <a:buSzPts val="1100"/>
              <a:buFont typeface="Montserrat"/>
              <a:buChar char="-"/>
            </a:pPr>
            <a:r>
              <a:rPr lang="en">
                <a:latin typeface="Montserrat"/>
                <a:ea typeface="Montserrat"/>
                <a:cs typeface="Montserrat"/>
                <a:sym typeface="Montserrat"/>
              </a:rPr>
              <a:t>pin_json_to_ipfs</a:t>
            </a:r>
            <a:endParaRPr>
              <a:latin typeface="Montserrat"/>
              <a:ea typeface="Montserrat"/>
              <a:cs typeface="Montserrat"/>
              <a:sym typeface="Montserrat"/>
            </a:endParaRPr>
          </a:p>
          <a:p>
            <a:pPr indent="-298450" lvl="1" marL="914400" rtl="0" algn="l">
              <a:spcBef>
                <a:spcPts val="0"/>
              </a:spcBef>
              <a:spcAft>
                <a:spcPts val="0"/>
              </a:spcAft>
              <a:buSzPts val="1100"/>
              <a:buFont typeface="Montserrat"/>
              <a:buChar char="-"/>
            </a:pPr>
            <a:r>
              <a:rPr lang="en">
                <a:latin typeface="Montserrat"/>
                <a:ea typeface="Montserrat"/>
                <a:cs typeface="Montserrat"/>
                <a:sym typeface="Montserrat"/>
              </a:rPr>
              <a:t>convert_data_to_json</a:t>
            </a:r>
            <a:endParaRPr>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Streamlit (Raj &amp; Kai) Frontend Application</a:t>
            </a:r>
            <a:endParaRPr/>
          </a:p>
        </p:txBody>
      </p:sp>
      <p:sp>
        <p:nvSpPr>
          <p:cNvPr id="176" name="Google Shape;176;p19"/>
          <p:cNvSpPr txBox="1"/>
          <p:nvPr>
            <p:ph idx="1" type="body"/>
          </p:nvPr>
        </p:nvSpPr>
        <p:spPr>
          <a:xfrm>
            <a:off x="311700" y="1567100"/>
            <a:ext cx="4260300" cy="35043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Montserrat"/>
              <a:buChar char="-"/>
            </a:pPr>
            <a:r>
              <a:rPr lang="en">
                <a:latin typeface="Montserrat"/>
                <a:ea typeface="Montserrat"/>
                <a:cs typeface="Montserrat"/>
                <a:sym typeface="Montserrat"/>
              </a:rPr>
              <a:t>Users to kick off shipping process</a:t>
            </a:r>
            <a:endParaRPr>
              <a:latin typeface="Montserrat"/>
              <a:ea typeface="Montserrat"/>
              <a:cs typeface="Montserrat"/>
              <a:sym typeface="Montserrat"/>
            </a:endParaRPr>
          </a:p>
          <a:p>
            <a:pPr indent="0" lvl="0" marL="457200" rtl="0" algn="l">
              <a:spcBef>
                <a:spcPts val="1200"/>
              </a:spcBef>
              <a:spcAft>
                <a:spcPts val="0"/>
              </a:spcAft>
              <a:buNone/>
            </a:pPr>
            <a:r>
              <a:t/>
            </a:r>
            <a:endParaRPr>
              <a:latin typeface="Montserrat"/>
              <a:ea typeface="Montserrat"/>
              <a:cs typeface="Montserrat"/>
              <a:sym typeface="Montserrat"/>
            </a:endParaRPr>
          </a:p>
          <a:p>
            <a:pPr indent="-311150" lvl="0" marL="457200" rtl="0" algn="l">
              <a:spcBef>
                <a:spcPts val="1200"/>
              </a:spcBef>
              <a:spcAft>
                <a:spcPts val="0"/>
              </a:spcAft>
              <a:buSzPts val="1300"/>
              <a:buFont typeface="Montserrat"/>
              <a:buChar char="-"/>
            </a:pPr>
            <a:r>
              <a:rPr lang="en">
                <a:latin typeface="Montserrat"/>
                <a:ea typeface="Montserrat"/>
                <a:cs typeface="Montserrat"/>
                <a:sym typeface="Montserrat"/>
              </a:rPr>
              <a:t>Check which shipping partners have the packages</a:t>
            </a:r>
            <a:endParaRPr>
              <a:latin typeface="Montserrat"/>
              <a:ea typeface="Montserrat"/>
              <a:cs typeface="Montserrat"/>
              <a:sym typeface="Montserrat"/>
            </a:endParaRPr>
          </a:p>
          <a:p>
            <a:pPr indent="0" lvl="0" marL="457200" rtl="0" algn="l">
              <a:spcBef>
                <a:spcPts val="1200"/>
              </a:spcBef>
              <a:spcAft>
                <a:spcPts val="0"/>
              </a:spcAft>
              <a:buNone/>
            </a:pPr>
            <a:r>
              <a:t/>
            </a:r>
            <a:endParaRPr>
              <a:latin typeface="Montserrat"/>
              <a:ea typeface="Montserrat"/>
              <a:cs typeface="Montserrat"/>
              <a:sym typeface="Montserrat"/>
            </a:endParaRPr>
          </a:p>
          <a:p>
            <a:pPr indent="-311150" lvl="0" marL="457200" rtl="0" algn="l">
              <a:spcBef>
                <a:spcPts val="1200"/>
              </a:spcBef>
              <a:spcAft>
                <a:spcPts val="0"/>
              </a:spcAft>
              <a:buSzPts val="1300"/>
              <a:buFont typeface="Montserrat"/>
              <a:buChar char="-"/>
            </a:pPr>
            <a:r>
              <a:rPr lang="en">
                <a:latin typeface="Montserrat"/>
                <a:ea typeface="Montserrat"/>
                <a:cs typeface="Montserrat"/>
                <a:sym typeface="Montserrat"/>
              </a:rPr>
              <a:t>Shipping company logs and when packages change hands </a:t>
            </a:r>
            <a:endParaRPr>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0"/>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ERC721</a:t>
            </a:r>
            <a:endParaRPr/>
          </a:p>
          <a:p>
            <a:pPr indent="0" lvl="0" marL="0" rtl="0" algn="l">
              <a:lnSpc>
                <a:spcPct val="115000"/>
              </a:lnSpc>
              <a:spcBef>
                <a:spcPts val="0"/>
              </a:spcBef>
              <a:spcAft>
                <a:spcPts val="1200"/>
              </a:spcAft>
              <a:buNone/>
            </a:pPr>
            <a:r>
              <a:rPr lang="en" sz="1300">
                <a:latin typeface="Lato"/>
                <a:ea typeface="Lato"/>
                <a:cs typeface="Lato"/>
                <a:sym typeface="Lato"/>
              </a:rPr>
              <a:t>Robert, Olivia, &amp; Jack</a:t>
            </a:r>
            <a:endParaRPr/>
          </a:p>
        </p:txBody>
      </p:sp>
      <p:sp>
        <p:nvSpPr>
          <p:cNvPr id="182" name="Google Shape;182;p20"/>
          <p:cNvSpPr txBox="1"/>
          <p:nvPr>
            <p:ph idx="1" type="body"/>
          </p:nvPr>
        </p:nvSpPr>
        <p:spPr>
          <a:xfrm>
            <a:off x="1297500" y="1208375"/>
            <a:ext cx="51393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800">
              <a:latin typeface="Montserrat"/>
              <a:ea typeface="Montserrat"/>
              <a:cs typeface="Montserrat"/>
              <a:sym typeface="Montserrat"/>
            </a:endParaRPr>
          </a:p>
          <a:p>
            <a:pPr indent="-342900" lvl="0" marL="457200" rtl="0" algn="l">
              <a:spcBef>
                <a:spcPts val="1200"/>
              </a:spcBef>
              <a:spcAft>
                <a:spcPts val="0"/>
              </a:spcAft>
              <a:buSzPts val="1800"/>
              <a:buFont typeface="Montserrat"/>
              <a:buAutoNum type="arabicPeriod"/>
            </a:pPr>
            <a:r>
              <a:rPr lang="en" sz="1800">
                <a:latin typeface="Montserrat"/>
                <a:ea typeface="Montserrat"/>
                <a:cs typeface="Montserrat"/>
                <a:sym typeface="Montserrat"/>
              </a:rPr>
              <a:t>How we used ERC271 as a guide to structure our sol file</a:t>
            </a:r>
            <a:endParaRPr sz="1800">
              <a:latin typeface="Montserrat"/>
              <a:ea typeface="Montserrat"/>
              <a:cs typeface="Montserrat"/>
              <a:sym typeface="Montserrat"/>
            </a:endParaRPr>
          </a:p>
          <a:p>
            <a:pPr indent="0" lvl="0" marL="0" rtl="0" algn="l">
              <a:spcBef>
                <a:spcPts val="1200"/>
              </a:spcBef>
              <a:spcAft>
                <a:spcPts val="0"/>
              </a:spcAft>
              <a:buNone/>
            </a:pPr>
            <a:r>
              <a:t/>
            </a:r>
            <a:endParaRPr sz="1800">
              <a:latin typeface="Montserrat"/>
              <a:ea typeface="Montserrat"/>
              <a:cs typeface="Montserrat"/>
              <a:sym typeface="Montserrat"/>
            </a:endParaRPr>
          </a:p>
          <a:p>
            <a:pPr indent="-342900" lvl="0" marL="457200" rtl="0" algn="l">
              <a:spcBef>
                <a:spcPts val="1200"/>
              </a:spcBef>
              <a:spcAft>
                <a:spcPts val="0"/>
              </a:spcAft>
              <a:buSzPts val="1800"/>
              <a:buFont typeface="Montserrat"/>
              <a:buAutoNum type="arabicPeriod"/>
            </a:pPr>
            <a:r>
              <a:rPr lang="en" sz="1800">
                <a:latin typeface="Montserrat"/>
                <a:ea typeface="Montserrat"/>
                <a:cs typeface="Montserrat"/>
                <a:sym typeface="Montserrat"/>
              </a:rPr>
              <a:t>Review sol file</a:t>
            </a:r>
            <a:endParaRPr sz="1800">
              <a:latin typeface="Montserrat"/>
              <a:ea typeface="Montserrat"/>
              <a:cs typeface="Montserrat"/>
              <a:sym typeface="Montserrat"/>
            </a:endParaRPr>
          </a:p>
          <a:p>
            <a:pPr indent="0" lvl="0" marL="0" rtl="0" algn="l">
              <a:spcBef>
                <a:spcPts val="1200"/>
              </a:spcBef>
              <a:spcAft>
                <a:spcPts val="1200"/>
              </a:spcAft>
              <a:buNone/>
            </a:pPr>
            <a:r>
              <a:t/>
            </a:r>
            <a:endParaRPr sz="1800">
              <a:latin typeface="Montserrat"/>
              <a:ea typeface="Montserrat"/>
              <a:cs typeface="Montserrat"/>
              <a:sym typeface="Montserrat"/>
            </a:endParaRPr>
          </a:p>
        </p:txBody>
      </p:sp>
      <p:pic>
        <p:nvPicPr>
          <p:cNvPr id="183" name="Google Shape;183;p20"/>
          <p:cNvPicPr preferRelativeResize="0"/>
          <p:nvPr/>
        </p:nvPicPr>
        <p:blipFill>
          <a:blip r:embed="rId3">
            <a:alphaModFix/>
          </a:blip>
          <a:stretch>
            <a:fillRect/>
          </a:stretch>
        </p:blipFill>
        <p:spPr>
          <a:xfrm>
            <a:off x="5081375" y="3053213"/>
            <a:ext cx="4062624" cy="20902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Creating our ERC 721 SHIP Token</a:t>
            </a:r>
            <a:endParaRPr/>
          </a:p>
        </p:txBody>
      </p:sp>
      <p:sp>
        <p:nvSpPr>
          <p:cNvPr id="189" name="Google Shape;189;p21"/>
          <p:cNvSpPr txBox="1"/>
          <p:nvPr>
            <p:ph idx="1" type="body"/>
          </p:nvPr>
        </p:nvSpPr>
        <p:spPr>
          <a:xfrm>
            <a:off x="311700" y="1456775"/>
            <a:ext cx="3120300" cy="3112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Montserrat"/>
              <a:buChar char="●"/>
            </a:pPr>
            <a:r>
              <a:rPr lang="en" sz="1600">
                <a:latin typeface="Montserrat"/>
                <a:ea typeface="Montserrat"/>
                <a:cs typeface="Montserrat"/>
                <a:sym typeface="Montserrat"/>
              </a:rPr>
              <a:t>ShippingToken contract is created on ERC 721</a:t>
            </a:r>
            <a:endParaRPr sz="1600">
              <a:latin typeface="Montserrat"/>
              <a:ea typeface="Montserrat"/>
              <a:cs typeface="Montserrat"/>
              <a:sym typeface="Montserrat"/>
            </a:endParaRPr>
          </a:p>
          <a:p>
            <a:pPr indent="0" lvl="0" marL="457200" rtl="0" algn="l">
              <a:spcBef>
                <a:spcPts val="1200"/>
              </a:spcBef>
              <a:spcAft>
                <a:spcPts val="0"/>
              </a:spcAft>
              <a:buNone/>
            </a:pPr>
            <a:r>
              <a:t/>
            </a:r>
            <a:endParaRPr sz="1600">
              <a:latin typeface="Montserrat"/>
              <a:ea typeface="Montserrat"/>
              <a:cs typeface="Montserrat"/>
              <a:sym typeface="Montserrat"/>
            </a:endParaRPr>
          </a:p>
          <a:p>
            <a:pPr indent="-330200" lvl="0" marL="457200" rtl="0" algn="l">
              <a:spcBef>
                <a:spcPts val="1200"/>
              </a:spcBef>
              <a:spcAft>
                <a:spcPts val="0"/>
              </a:spcAft>
              <a:buSzPts val="1600"/>
              <a:buFont typeface="Montserrat"/>
              <a:buChar char="●"/>
            </a:pPr>
            <a:r>
              <a:rPr lang="en" sz="1600">
                <a:latin typeface="Montserrat"/>
                <a:ea typeface="Montserrat"/>
                <a:cs typeface="Montserrat"/>
                <a:sym typeface="Montserrat"/>
              </a:rPr>
              <a:t>Define data structure for NFT via struct</a:t>
            </a:r>
            <a:endParaRPr sz="1600">
              <a:latin typeface="Montserrat"/>
              <a:ea typeface="Montserrat"/>
              <a:cs typeface="Montserrat"/>
              <a:sym typeface="Montserrat"/>
            </a:endParaRPr>
          </a:p>
          <a:p>
            <a:pPr indent="0" lvl="0" marL="457200" rtl="0" algn="l">
              <a:spcBef>
                <a:spcPts val="1200"/>
              </a:spcBef>
              <a:spcAft>
                <a:spcPts val="0"/>
              </a:spcAft>
              <a:buNone/>
            </a:pPr>
            <a:r>
              <a:t/>
            </a:r>
            <a:endParaRPr sz="1600">
              <a:latin typeface="Montserrat"/>
              <a:ea typeface="Montserrat"/>
              <a:cs typeface="Montserrat"/>
              <a:sym typeface="Montserrat"/>
            </a:endParaRPr>
          </a:p>
          <a:p>
            <a:pPr indent="-330200" lvl="0" marL="457200" rtl="0" algn="l">
              <a:spcBef>
                <a:spcPts val="1200"/>
              </a:spcBef>
              <a:spcAft>
                <a:spcPts val="0"/>
              </a:spcAft>
              <a:buSzPts val="1600"/>
              <a:buFont typeface="Montserrat"/>
              <a:buChar char="●"/>
            </a:pPr>
            <a:r>
              <a:rPr lang="en" sz="1600">
                <a:latin typeface="Montserrat"/>
                <a:ea typeface="Montserrat"/>
                <a:cs typeface="Montserrat"/>
                <a:sym typeface="Montserrat"/>
              </a:rPr>
              <a:t>SHIP token is minted</a:t>
            </a:r>
            <a:endParaRPr sz="1600">
              <a:latin typeface="Montserrat"/>
              <a:ea typeface="Montserrat"/>
              <a:cs typeface="Montserrat"/>
              <a:sym typeface="Montserrat"/>
            </a:endParaRPr>
          </a:p>
        </p:txBody>
      </p:sp>
      <p:pic>
        <p:nvPicPr>
          <p:cNvPr id="190" name="Google Shape;190;p21"/>
          <p:cNvPicPr preferRelativeResize="0"/>
          <p:nvPr/>
        </p:nvPicPr>
        <p:blipFill>
          <a:blip r:embed="rId3">
            <a:alphaModFix/>
          </a:blip>
          <a:stretch>
            <a:fillRect/>
          </a:stretch>
        </p:blipFill>
        <p:spPr>
          <a:xfrm>
            <a:off x="3737875" y="1152475"/>
            <a:ext cx="5094427" cy="37958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